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2" r:id="rId5"/>
    <p:sldId id="259" r:id="rId6"/>
    <p:sldId id="293" r:id="rId7"/>
    <p:sldId id="295" r:id="rId8"/>
    <p:sldId id="296" r:id="rId9"/>
    <p:sldId id="294" r:id="rId10"/>
    <p:sldId id="297" r:id="rId11"/>
    <p:sldId id="263" r:id="rId12"/>
    <p:sldId id="264" r:id="rId13"/>
    <p:sldId id="265" r:id="rId14"/>
    <p:sldId id="266" r:id="rId15"/>
    <p:sldId id="284" r:id="rId16"/>
    <p:sldId id="285" r:id="rId17"/>
    <p:sldId id="269" r:id="rId18"/>
    <p:sldId id="271" r:id="rId19"/>
    <p:sldId id="272" r:id="rId20"/>
    <p:sldId id="273" r:id="rId21"/>
    <p:sldId id="274" r:id="rId22"/>
    <p:sldId id="299" r:id="rId23"/>
    <p:sldId id="275" r:id="rId24"/>
    <p:sldId id="276" r:id="rId25"/>
    <p:sldId id="277" r:id="rId26"/>
    <p:sldId id="278" r:id="rId27"/>
    <p:sldId id="279" r:id="rId28"/>
    <p:sldId id="283" r:id="rId29"/>
    <p:sldId id="280" r:id="rId30"/>
    <p:sldId id="281" r:id="rId31"/>
    <p:sldId id="282" r:id="rId32"/>
    <p:sldId id="286" r:id="rId33"/>
    <p:sldId id="288" r:id="rId34"/>
    <p:sldId id="287" r:id="rId35"/>
    <p:sldId id="289" r:id="rId36"/>
    <p:sldId id="29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677D"/>
    <a:srgbClr val="EE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1A462-F20C-41FD-B766-F319FCD7321D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8DCC1-D9C5-4832-989E-216027008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8DCC1-D9C5-4832-989E-2160270084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33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8DCC1-D9C5-4832-989E-2160270084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9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7/3/2025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7/3/2025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21C-7118-A541-0228-2DD3CE128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879" y="1872430"/>
            <a:ext cx="8703109" cy="2662248"/>
          </a:xfrm>
        </p:spPr>
        <p:txBody>
          <a:bodyPr/>
          <a:lstStyle/>
          <a:p>
            <a:r>
              <a:rPr lang="en-US" dirty="0">
                <a:latin typeface="Berlin Sans FB" panose="020E0602020502020306" pitchFamily="34" charset="0"/>
              </a:rPr>
              <a:t>Smart Canteen Payment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D362-0491-8B47-050D-B7F85B1A6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6880" y="5216166"/>
            <a:ext cx="1309971" cy="28390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SCPS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ABE6E-EAA3-7158-2609-A8BA4AA918C9}"/>
              </a:ext>
            </a:extLst>
          </p:cNvPr>
          <p:cNvSpPr txBox="1"/>
          <p:nvPr/>
        </p:nvSpPr>
        <p:spPr>
          <a:xfrm>
            <a:off x="1247970" y="1186631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Berlin Sans FB" panose="020E0602020502020306" pitchFamily="34" charset="0"/>
              </a:rPr>
              <a:t>SCPS</a:t>
            </a:r>
          </a:p>
        </p:txBody>
      </p:sp>
    </p:spTree>
    <p:extLst>
      <p:ext uri="{BB962C8B-B14F-4D97-AF65-F5344CB8AC3E}">
        <p14:creationId xmlns:p14="http://schemas.microsoft.com/office/powerpoint/2010/main" val="1461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49" y="37320"/>
            <a:ext cx="5243804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6" y="766139"/>
            <a:ext cx="9601200" cy="79104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Bahnschrift SemiBold Condensed" panose="020B0502040204020203" pitchFamily="34" charset="0"/>
              </a:rPr>
              <a:t>5)  Food Ordering System with Data Analytics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9E1FF6D-42ED-4AF5-0FDC-9ABCF1C9C551}"/>
              </a:ext>
            </a:extLst>
          </p:cNvPr>
          <p:cNvSpPr/>
          <p:nvPr/>
        </p:nvSpPr>
        <p:spPr>
          <a:xfrm>
            <a:off x="928396" y="1334222"/>
            <a:ext cx="10930812" cy="2786365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QR-code-based ordering for a contactless dining experience.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Automated billing to reduce human error.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analytics integration for visualized insights on sales and customer behavior.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for demand forecasting and strategic decision-making.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243219C1-9B53-46DF-CB80-B58C1F354730}"/>
              </a:ext>
            </a:extLst>
          </p:cNvPr>
          <p:cNvSpPr/>
          <p:nvPr/>
        </p:nvSpPr>
        <p:spPr>
          <a:xfrm>
            <a:off x="928396" y="4120588"/>
            <a:ext cx="10930812" cy="2737412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rgbClr val="DB677D"/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Requires a reliable internet connection and mobile devices for all users.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initial setup cost due to the integration of data analytics and machine learning.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Potential learning curve for restaurant staff to fully utilize the analytics dashboard and forecasting features.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4795935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Methodology &amp;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System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E2AE3-1987-38AD-B83E-82B14FB66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866" y="1663214"/>
            <a:ext cx="9116007" cy="4424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35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4795935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Methodology &amp;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Hardware Component And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B7A4F5-FE6D-7A5F-5179-2E00AAA31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21" y="1547381"/>
            <a:ext cx="10781559" cy="48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4795935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Methodology &amp;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Fritzing Diagram (Hardware)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rectangular object with wires connected to it&#10;&#10;AI-generated content may be incorrect.">
            <a:extLst>
              <a:ext uri="{FF2B5EF4-FFF2-40B4-BE49-F238E27FC236}">
                <a16:creationId xmlns:a16="http://schemas.microsoft.com/office/drawing/2014/main" id="{88603E58-3E90-D88F-24D9-0AA2C7B31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345220"/>
            <a:ext cx="11095162" cy="517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4795935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Methodology &amp;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Database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F4C5B-E0D8-3BF8-8938-3FA975B21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65" y="1345220"/>
            <a:ext cx="10506270" cy="5340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014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4795935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Methodology &amp;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Technology &amp; Stacks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880EB4A2-184B-1A8B-9EE6-676A9FB0DB1A}"/>
              </a:ext>
            </a:extLst>
          </p:cNvPr>
          <p:cNvSpPr/>
          <p:nvPr/>
        </p:nvSpPr>
        <p:spPr>
          <a:xfrm>
            <a:off x="699796" y="1345220"/>
            <a:ext cx="11492204" cy="5512780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11931-7050-7665-A868-B7E9C3C92807}"/>
              </a:ext>
            </a:extLst>
          </p:cNvPr>
          <p:cNvGrpSpPr/>
          <p:nvPr/>
        </p:nvGrpSpPr>
        <p:grpSpPr>
          <a:xfrm>
            <a:off x="699794" y="3226509"/>
            <a:ext cx="11492204" cy="1641048"/>
            <a:chOff x="699794" y="3226509"/>
            <a:chExt cx="11492204" cy="164104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17E43C-63C2-D663-0431-584A0E39DB96}"/>
                </a:ext>
              </a:extLst>
            </p:cNvPr>
            <p:cNvSpPr/>
            <p:nvPr/>
          </p:nvSpPr>
          <p:spPr>
            <a:xfrm>
              <a:off x="699794" y="3226509"/>
              <a:ext cx="11492204" cy="1641048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/>
            <a:p>
              <a:pPr lvl="2" algn="just"/>
              <a:endParaRPr lang="en-US" sz="2800" dirty="0">
                <a:latin typeface="Bahnschrift SemiBold Condensed" panose="020B0502040204020203" pitchFamily="34" charset="0"/>
              </a:endParaRPr>
            </a:p>
            <a:p>
              <a:pPr lvl="2" algn="just"/>
              <a:r>
                <a:rPr lang="en-US" sz="2800" dirty="0">
                  <a:latin typeface="Bahnschrift SemiBold Condensed" panose="020B0502040204020203" pitchFamily="34" charset="0"/>
                </a:rPr>
                <a:t>Backend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CEC8342-F2AE-7D9C-AB6D-D6ABFEBBADF9}"/>
                </a:ext>
              </a:extLst>
            </p:cNvPr>
            <p:cNvGrpSpPr/>
            <p:nvPr/>
          </p:nvGrpSpPr>
          <p:grpSpPr>
            <a:xfrm>
              <a:off x="3554884" y="3358914"/>
              <a:ext cx="5686005" cy="1424679"/>
              <a:chOff x="3554884" y="3358914"/>
              <a:chExt cx="5686005" cy="1424679"/>
            </a:xfrm>
          </p:grpSpPr>
          <p:pic>
            <p:nvPicPr>
              <p:cNvPr id="22" name="Picture 21" descr="A logo for a company&#10;&#10;AI-generated content may be incorrect.">
                <a:extLst>
                  <a:ext uri="{FF2B5EF4-FFF2-40B4-BE49-F238E27FC236}">
                    <a16:creationId xmlns:a16="http://schemas.microsoft.com/office/drawing/2014/main" id="{68E7E391-F049-AAEE-BB3B-A06134A8E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4884" y="3358914"/>
                <a:ext cx="2279485" cy="1424679"/>
              </a:xfrm>
              <a:prstGeom prst="rect">
                <a:avLst/>
              </a:prstGeom>
            </p:spPr>
          </p:pic>
          <p:pic>
            <p:nvPicPr>
              <p:cNvPr id="24" name="Picture 23" descr="A blue and black logo&#10;&#10;AI-generated content may be incorrect.">
                <a:extLst>
                  <a:ext uri="{FF2B5EF4-FFF2-40B4-BE49-F238E27FC236}">
                    <a16:creationId xmlns:a16="http://schemas.microsoft.com/office/drawing/2014/main" id="{72E25C16-FF85-69FA-6A02-502346F0D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3226" y="3358914"/>
                <a:ext cx="2627663" cy="1376238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F3FC68-C374-BDA7-86D1-2626D088BD57}"/>
              </a:ext>
            </a:extLst>
          </p:cNvPr>
          <p:cNvGrpSpPr/>
          <p:nvPr/>
        </p:nvGrpSpPr>
        <p:grpSpPr>
          <a:xfrm>
            <a:off x="699796" y="1433899"/>
            <a:ext cx="11492204" cy="1641049"/>
            <a:chOff x="699796" y="1433899"/>
            <a:chExt cx="11492204" cy="1641049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F9C9B87-4A3D-07EB-B23E-856874C231D2}"/>
                </a:ext>
              </a:extLst>
            </p:cNvPr>
            <p:cNvSpPr/>
            <p:nvPr/>
          </p:nvSpPr>
          <p:spPr>
            <a:xfrm>
              <a:off x="699796" y="1433899"/>
              <a:ext cx="11492204" cy="1641049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/>
            <a:p>
              <a:pPr lvl="2" algn="just"/>
              <a:endParaRPr lang="en-US" sz="2800" dirty="0">
                <a:latin typeface="Bahnschrift SemiBold Condensed" panose="020B0502040204020203" pitchFamily="34" charset="0"/>
              </a:endParaRPr>
            </a:p>
            <a:p>
              <a:pPr lvl="2" algn="just"/>
              <a:r>
                <a:rPr lang="en-US" sz="2800" dirty="0">
                  <a:latin typeface="Bahnschrift SemiBold Condensed" panose="020B0502040204020203" pitchFamily="34" charset="0"/>
                </a:rPr>
                <a:t>Frontend</a:t>
              </a:r>
            </a:p>
          </p:txBody>
        </p:sp>
        <p:pic>
          <p:nvPicPr>
            <p:cNvPr id="20" name="Picture 19" descr="A yellow rectangular sign with black letters&#10;&#10;AI-generated content may be incorrect.">
              <a:extLst>
                <a:ext uri="{FF2B5EF4-FFF2-40B4-BE49-F238E27FC236}">
                  <a16:creationId xmlns:a16="http://schemas.microsoft.com/office/drawing/2014/main" id="{8A9D40F8-8348-9629-9E9D-ED0678B5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3455" y="1494568"/>
              <a:ext cx="1480103" cy="1480103"/>
            </a:xfrm>
            <a:prstGeom prst="rect">
              <a:avLst/>
            </a:prstGeom>
          </p:spPr>
        </p:pic>
        <p:pic>
          <p:nvPicPr>
            <p:cNvPr id="26" name="Picture 25" descr="A logo of a software developer&#10;&#10;AI-generated content may be incorrect.">
              <a:extLst>
                <a:ext uri="{FF2B5EF4-FFF2-40B4-BE49-F238E27FC236}">
                  <a16:creationId xmlns:a16="http://schemas.microsoft.com/office/drawing/2014/main" id="{C1720AA8-341F-CA31-4786-06336D45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8337" y="1494568"/>
              <a:ext cx="1480103" cy="1480103"/>
            </a:xfrm>
            <a:prstGeom prst="rect">
              <a:avLst/>
            </a:prstGeom>
          </p:spPr>
        </p:pic>
        <p:pic>
          <p:nvPicPr>
            <p:cNvPr id="28" name="Picture 27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DD158AB0-4957-A692-1C2F-17BD27A08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1514369"/>
              <a:ext cx="1034452" cy="1460302"/>
            </a:xfrm>
            <a:prstGeom prst="rect">
              <a:avLst/>
            </a:prstGeom>
          </p:spPr>
        </p:pic>
      </p:grpSp>
      <p:sp>
        <p:nvSpPr>
          <p:cNvPr id="37" name="Freeform 9">
            <a:extLst>
              <a:ext uri="{FF2B5EF4-FFF2-40B4-BE49-F238E27FC236}">
                <a16:creationId xmlns:a16="http://schemas.microsoft.com/office/drawing/2014/main" id="{97F97CE3-A3C2-6F5A-27AC-30D25883861A}"/>
              </a:ext>
            </a:extLst>
          </p:cNvPr>
          <p:cNvSpPr/>
          <p:nvPr/>
        </p:nvSpPr>
        <p:spPr>
          <a:xfrm>
            <a:off x="699794" y="5019118"/>
            <a:ext cx="11407325" cy="1641048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		</a:t>
            </a:r>
          </a:p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		Database</a:t>
            </a:r>
          </a:p>
        </p:txBody>
      </p:sp>
      <p:pic>
        <p:nvPicPr>
          <p:cNvPr id="39" name="Picture 38" descr="A logo with a dolphin&#10;&#10;AI-generated content may be incorrect.">
            <a:extLst>
              <a:ext uri="{FF2B5EF4-FFF2-40B4-BE49-F238E27FC236}">
                <a16:creationId xmlns:a16="http://schemas.microsoft.com/office/drawing/2014/main" id="{01248125-CD1C-290A-8AA7-8536B19E25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4883" y="5105585"/>
            <a:ext cx="2279485" cy="14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3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4795935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Methodology &amp;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Technology &amp; Stacks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880EB4A2-184B-1A8B-9EE6-676A9FB0DB1A}"/>
              </a:ext>
            </a:extLst>
          </p:cNvPr>
          <p:cNvSpPr/>
          <p:nvPr/>
        </p:nvSpPr>
        <p:spPr>
          <a:xfrm>
            <a:off x="699796" y="1345220"/>
            <a:ext cx="11492204" cy="5512780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668279-7EF3-6C86-7153-73BAADAF0FDE}"/>
              </a:ext>
            </a:extLst>
          </p:cNvPr>
          <p:cNvGrpSpPr/>
          <p:nvPr/>
        </p:nvGrpSpPr>
        <p:grpSpPr>
          <a:xfrm>
            <a:off x="699796" y="1345220"/>
            <a:ext cx="11492204" cy="2543874"/>
            <a:chOff x="699796" y="1345220"/>
            <a:chExt cx="11492204" cy="2543874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F9C9B87-4A3D-07EB-B23E-856874C231D2}"/>
                </a:ext>
              </a:extLst>
            </p:cNvPr>
            <p:cNvSpPr/>
            <p:nvPr/>
          </p:nvSpPr>
          <p:spPr>
            <a:xfrm>
              <a:off x="699796" y="1345220"/>
              <a:ext cx="11492204" cy="2543874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/>
            <a:p>
              <a:pPr algn="just"/>
              <a:endParaRPr lang="en-US" sz="2800" dirty="0">
                <a:latin typeface="Bahnschrift SemiBold Condensed" panose="020B0502040204020203" pitchFamily="34" charset="0"/>
              </a:endParaRPr>
            </a:p>
            <a:p>
              <a:pPr algn="just"/>
              <a:endParaRPr lang="en-US" sz="2800" dirty="0">
                <a:latin typeface="Bahnschrift SemiBold Condensed" panose="020B0502040204020203" pitchFamily="34" charset="0"/>
              </a:endParaRPr>
            </a:p>
            <a:p>
              <a:pPr algn="just"/>
              <a:r>
                <a:rPr lang="en-US" sz="2800" dirty="0">
                  <a:latin typeface="Bahnschrift SemiBold Condensed" panose="020B0502040204020203" pitchFamily="34" charset="0"/>
                </a:rPr>
                <a:t>Hardware</a:t>
              </a:r>
            </a:p>
          </p:txBody>
        </p:sp>
        <p:pic>
          <p:nvPicPr>
            <p:cNvPr id="8" name="Picture 7" descr="A close-up of a microchip&#10;&#10;AI-generated content may be incorrect.">
              <a:extLst>
                <a:ext uri="{FF2B5EF4-FFF2-40B4-BE49-F238E27FC236}">
                  <a16:creationId xmlns:a16="http://schemas.microsoft.com/office/drawing/2014/main" id="{2E6DCC05-73D4-6387-9AA4-9C3BA6A1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0011" y="1425732"/>
              <a:ext cx="2382849" cy="2382849"/>
            </a:xfrm>
            <a:prstGeom prst="rect">
              <a:avLst/>
            </a:prstGeom>
          </p:spPr>
        </p:pic>
        <p:pic>
          <p:nvPicPr>
            <p:cNvPr id="12" name="Picture 11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3FDFA980-8F8E-D7D5-7D5F-316B60EF9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6102" y="1425732"/>
              <a:ext cx="2382849" cy="2382849"/>
            </a:xfrm>
            <a:prstGeom prst="rect">
              <a:avLst/>
            </a:prstGeom>
          </p:spPr>
        </p:pic>
      </p:grpSp>
      <p:pic>
        <p:nvPicPr>
          <p:cNvPr id="14" name="Picture 13" descr="A close-up of a card&#10;&#10;AI-generated content may be incorrect.">
            <a:extLst>
              <a:ext uri="{FF2B5EF4-FFF2-40B4-BE49-F238E27FC236}">
                <a16:creationId xmlns:a16="http://schemas.microsoft.com/office/drawing/2014/main" id="{7C8B6B61-C077-1AA1-FEB5-3B1E10BB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193" y="1425732"/>
            <a:ext cx="2938916" cy="237512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875209-C7EC-1853-C1D8-5A37F4DEE505}"/>
              </a:ext>
            </a:extLst>
          </p:cNvPr>
          <p:cNvGrpSpPr/>
          <p:nvPr/>
        </p:nvGrpSpPr>
        <p:grpSpPr>
          <a:xfrm>
            <a:off x="699796" y="4057491"/>
            <a:ext cx="11492204" cy="2543874"/>
            <a:chOff x="699796" y="4057491"/>
            <a:chExt cx="11492204" cy="2543874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17E43C-63C2-D663-0431-584A0E39DB96}"/>
                </a:ext>
              </a:extLst>
            </p:cNvPr>
            <p:cNvSpPr/>
            <p:nvPr/>
          </p:nvSpPr>
          <p:spPr>
            <a:xfrm>
              <a:off x="699796" y="4057491"/>
              <a:ext cx="11492204" cy="2543874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/>
            <a:lstStyle/>
            <a:p>
              <a:pPr algn="just"/>
              <a:endParaRPr lang="en-US" sz="2800" dirty="0">
                <a:latin typeface="Bahnschrift SemiBold Condensed" panose="020B0502040204020203" pitchFamily="34" charset="0"/>
              </a:endParaRPr>
            </a:p>
            <a:p>
              <a:pPr algn="just"/>
              <a:endParaRPr lang="en-US" sz="2800" dirty="0">
                <a:latin typeface="Bahnschrift SemiBold Condensed" panose="020B0502040204020203" pitchFamily="34" charset="0"/>
              </a:endParaRPr>
            </a:p>
            <a:p>
              <a:pPr algn="just"/>
              <a:r>
                <a:rPr lang="en-US" sz="2800" dirty="0">
                  <a:latin typeface="Bahnschrift SemiBold Condensed" panose="020B0502040204020203" pitchFamily="34" charset="0"/>
                </a:rPr>
                <a:t>Design Tools</a:t>
              </a:r>
            </a:p>
          </p:txBody>
        </p:sp>
        <p:pic>
          <p:nvPicPr>
            <p:cNvPr id="16" name="Picture 15" descr="A logo of a company&#10;&#10;AI-generated content may be incorrect.">
              <a:extLst>
                <a:ext uri="{FF2B5EF4-FFF2-40B4-BE49-F238E27FC236}">
                  <a16:creationId xmlns:a16="http://schemas.microsoft.com/office/drawing/2014/main" id="{AF6E5289-C672-2B5C-5A32-0AEA1F459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0011" y="4242588"/>
              <a:ext cx="2382849" cy="2173679"/>
            </a:xfrm>
            <a:prstGeom prst="rect">
              <a:avLst/>
            </a:prstGeom>
          </p:spPr>
        </p:pic>
        <p:pic>
          <p:nvPicPr>
            <p:cNvPr id="18" name="Picture 17" descr="A blue and white logo&#10;&#10;AI-generated content may be incorrect.">
              <a:extLst>
                <a:ext uri="{FF2B5EF4-FFF2-40B4-BE49-F238E27FC236}">
                  <a16:creationId xmlns:a16="http://schemas.microsoft.com/office/drawing/2014/main" id="{5C57C141-D6B5-3AEA-6834-D7BE9908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6102" y="4257905"/>
              <a:ext cx="2382848" cy="2173678"/>
            </a:xfrm>
            <a:prstGeom prst="rect">
              <a:avLst/>
            </a:prstGeom>
          </p:spPr>
        </p:pic>
      </p:grpSp>
      <p:pic>
        <p:nvPicPr>
          <p:cNvPr id="20" name="Picture 19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52DD7D21-888C-3097-F477-7BAB2DBB7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073" y="4642796"/>
            <a:ext cx="3433156" cy="13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Ordering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CEF92C-937E-3D4B-19AA-5694B1B6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73" y="1345220"/>
            <a:ext cx="11292456" cy="52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647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Payment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A5C8E-FC16-35CB-FF6E-3CAA5BC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85" y="1345220"/>
            <a:ext cx="11295957" cy="52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30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Payment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CC352-2015-372D-D744-E2124B7B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85" y="1345220"/>
            <a:ext cx="11295957" cy="52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8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5342-5939-9D6D-7408-68F7373D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61257"/>
            <a:ext cx="4488024" cy="611155"/>
          </a:xfrm>
        </p:spPr>
        <p:txBody>
          <a:bodyPr>
            <a:noAutofit/>
          </a:bodyPr>
          <a:lstStyle/>
          <a:p>
            <a:r>
              <a:rPr lang="en-US" sz="5400" dirty="0">
                <a:latin typeface="Bahnschrift SemiBold Condensed" panose="020B0502040204020203" pitchFamily="34" charset="0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67BE2-E49C-7D56-11CA-2A86D335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023" y="872412"/>
            <a:ext cx="10296331" cy="5784980"/>
          </a:xfrm>
        </p:spPr>
        <p:txBody>
          <a:bodyPr>
            <a:normAutofit fontScale="40000" lnSpcReduction="20000"/>
          </a:bodyPr>
          <a:lstStyle/>
          <a:p>
            <a:pPr marL="0" indent="0" algn="r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Problem Statements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Project Objectives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Literature Review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Methodology &amp; Design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System Implementation &amp; Features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Challenges &amp; Risk Analysis</a:t>
            </a:r>
          </a:p>
          <a:p>
            <a:pPr>
              <a:lnSpc>
                <a:spcPct val="150000"/>
              </a:lnSpc>
            </a:pPr>
            <a:r>
              <a:rPr lang="en-US" sz="7000" dirty="0">
                <a:latin typeface="Bahnschrift SemiBold Condensed" panose="020B0502040204020203" pitchFamily="34" charset="0"/>
              </a:rPr>
              <a:t>Conclusion &amp; Future Scope</a:t>
            </a:r>
          </a:p>
        </p:txBody>
      </p:sp>
    </p:spTree>
    <p:extLst>
      <p:ext uri="{BB962C8B-B14F-4D97-AF65-F5344CB8AC3E}">
        <p14:creationId xmlns:p14="http://schemas.microsoft.com/office/powerpoint/2010/main" val="244201317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Payment Process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0A4EA-6469-30CB-BC49-0EBC3295A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01" y="1345220"/>
            <a:ext cx="11295957" cy="52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4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Receipt Print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1F5C36-C82A-7117-FD69-FDD9FDC5C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35" y="1345220"/>
            <a:ext cx="11325133" cy="52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5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Email Notification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2EECC-2CC4-893F-294C-21091937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86" y="1345220"/>
            <a:ext cx="11002911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DC7118-57BB-2E3E-BEBA-C1D58701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6" y="1345220"/>
            <a:ext cx="11253197" cy="52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9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7FD045-FAA5-FBEF-697E-E215E5A94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42" y="1345220"/>
            <a:ext cx="11238574" cy="5252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DE956-B7EC-B126-DC19-D903C289D4CF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215248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B8FA5-5D21-23B9-7675-58320AF5D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8" y="1398033"/>
            <a:ext cx="11230279" cy="5187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2143EC-0F45-B75A-1899-C650196DEB8C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106392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D67A-C566-1746-A40D-1BC465AC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8" y="1345220"/>
            <a:ext cx="11267582" cy="539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BB6B2-021E-7739-8C31-4B2540D4A72B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276793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323F-090E-82D9-29C5-8C8E895F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8" y="1345221"/>
            <a:ext cx="11269902" cy="5252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DEFCF-6848-E287-3F16-4D0B5E79543B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Manage Students</a:t>
            </a:r>
          </a:p>
        </p:txBody>
      </p:sp>
    </p:spTree>
    <p:extLst>
      <p:ext uri="{BB962C8B-B14F-4D97-AF65-F5344CB8AC3E}">
        <p14:creationId xmlns:p14="http://schemas.microsoft.com/office/powerpoint/2010/main" val="123928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7E5F8-BDAF-DC95-A505-14F6CEFE5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3" y="1345220"/>
            <a:ext cx="11215868" cy="5213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45439-49EF-765B-C4DC-612277A58A3A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Manage Students</a:t>
            </a:r>
          </a:p>
        </p:txBody>
      </p:sp>
    </p:spTree>
    <p:extLst>
      <p:ext uri="{BB962C8B-B14F-4D97-AF65-F5344CB8AC3E}">
        <p14:creationId xmlns:p14="http://schemas.microsoft.com/office/powerpoint/2010/main" val="162759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9341C-39BF-5B03-181A-0F7C607B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96" y="1345220"/>
            <a:ext cx="11279837" cy="5263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62742B-93C0-EAA0-C204-667D8E1991F3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Activity Log</a:t>
            </a:r>
          </a:p>
        </p:txBody>
      </p:sp>
    </p:spTree>
    <p:extLst>
      <p:ext uri="{BB962C8B-B14F-4D97-AF65-F5344CB8AC3E}">
        <p14:creationId xmlns:p14="http://schemas.microsoft.com/office/powerpoint/2010/main" val="2292286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7A8BC-F11A-52C6-DF63-617FC9D7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12406"/>
            <a:ext cx="4086808" cy="956388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atin typeface="Bahnschrift SemiBold Condensed" panose="020B0502040204020203" pitchFamily="34" charset="0"/>
              </a:rPr>
              <a:t>Introduction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C43A8F-54D7-D689-4CF3-EDEA5B845524}"/>
              </a:ext>
            </a:extLst>
          </p:cNvPr>
          <p:cNvGrpSpPr/>
          <p:nvPr/>
        </p:nvGrpSpPr>
        <p:grpSpPr>
          <a:xfrm>
            <a:off x="7895451" y="-952592"/>
            <a:ext cx="4296549" cy="7810594"/>
            <a:chOff x="0" y="-19050"/>
            <a:chExt cx="1131601" cy="1365501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CD1C3C2-E261-DAF3-52B3-923951597D72}"/>
                </a:ext>
              </a:extLst>
            </p:cNvPr>
            <p:cNvSpPr/>
            <p:nvPr/>
          </p:nvSpPr>
          <p:spPr>
            <a:xfrm>
              <a:off x="0" y="147489"/>
              <a:ext cx="1131601" cy="1198962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7AAD44-43D9-8CC2-F0FE-BE0827CAD8AE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85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FF6A05-6C41-058C-2DAF-67DA81CD851F}"/>
              </a:ext>
            </a:extLst>
          </p:cNvPr>
          <p:cNvGrpSpPr/>
          <p:nvPr/>
        </p:nvGrpSpPr>
        <p:grpSpPr>
          <a:xfrm>
            <a:off x="1367178" y="4088773"/>
            <a:ext cx="9761179" cy="2171118"/>
            <a:chOff x="1367178" y="4088773"/>
            <a:chExt cx="9761179" cy="2171118"/>
          </a:xfrm>
        </p:grpSpPr>
        <p:grpSp>
          <p:nvGrpSpPr>
            <p:cNvPr id="12" name="Group 8">
              <a:extLst>
                <a:ext uri="{FF2B5EF4-FFF2-40B4-BE49-F238E27FC236}">
                  <a16:creationId xmlns:a16="http://schemas.microsoft.com/office/drawing/2014/main" id="{A49F36C2-0E55-697D-273C-FD2A824DEA79}"/>
                </a:ext>
              </a:extLst>
            </p:cNvPr>
            <p:cNvGrpSpPr/>
            <p:nvPr/>
          </p:nvGrpSpPr>
          <p:grpSpPr>
            <a:xfrm>
              <a:off x="1367178" y="4181200"/>
              <a:ext cx="9610044" cy="1948998"/>
              <a:chOff x="0" y="0"/>
              <a:chExt cx="3682024" cy="746746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438F43F1-EB6B-3C56-11A7-781CDEA6205D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r>
                  <a:rPr lang="en-US" sz="2800" dirty="0">
                    <a:latin typeface="Bahnschrift SemiBold Condensed" panose="020B0502040204020203" pitchFamily="34" charset="0"/>
                  </a:rPr>
                  <a:t>Recent advancements in the Internet of Things (IoT) </a:t>
                </a:r>
              </a:p>
              <a:p>
                <a:r>
                  <a:rPr lang="en-US" sz="2800" dirty="0">
                    <a:latin typeface="Bahnschrift SemiBold Condensed" panose="020B0502040204020203" pitchFamily="34" charset="0"/>
                  </a:rPr>
                  <a:t>and web applications provide a unique opportunity </a:t>
                </a:r>
              </a:p>
              <a:p>
                <a:r>
                  <a:rPr lang="en-US" sz="2800" dirty="0">
                    <a:latin typeface="Bahnschrift SemiBold Condensed" panose="020B0502040204020203" pitchFamily="34" charset="0"/>
                  </a:rPr>
                  <a:t>to automate and streamline these processes.</a:t>
                </a:r>
              </a:p>
            </p:txBody>
          </p:sp>
          <p:sp>
            <p:nvSpPr>
              <p:cNvPr id="14" name="TextBox 10">
                <a:extLst>
                  <a:ext uri="{FF2B5EF4-FFF2-40B4-BE49-F238E27FC236}">
                    <a16:creationId xmlns:a16="http://schemas.microsoft.com/office/drawing/2014/main" id="{8B026E26-D15E-02BB-F8FB-BF147E4CD8E1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2" name="Picture 21" descr="A person paying with a credit card&#10;&#10;AI-generated content may be incorrect.">
              <a:extLst>
                <a:ext uri="{FF2B5EF4-FFF2-40B4-BE49-F238E27FC236}">
                  <a16:creationId xmlns:a16="http://schemas.microsoft.com/office/drawing/2014/main" id="{2F067095-2B72-11DD-872A-8084B5A2E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5451" y="4088773"/>
              <a:ext cx="3232906" cy="21711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3B3888-BECD-F5B3-921F-1098A6114B11}"/>
              </a:ext>
            </a:extLst>
          </p:cNvPr>
          <p:cNvGrpSpPr/>
          <p:nvPr/>
        </p:nvGrpSpPr>
        <p:grpSpPr>
          <a:xfrm>
            <a:off x="1367178" y="1635024"/>
            <a:ext cx="9736593" cy="2154607"/>
            <a:chOff x="1367178" y="1635024"/>
            <a:chExt cx="9736593" cy="215460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D83CEBA-B538-329E-5830-B4AE4E7E22E6}"/>
                </a:ext>
              </a:extLst>
            </p:cNvPr>
            <p:cNvGrpSpPr/>
            <p:nvPr/>
          </p:nvGrpSpPr>
          <p:grpSpPr>
            <a:xfrm>
              <a:off x="1367178" y="1752021"/>
              <a:ext cx="9610044" cy="1948998"/>
              <a:chOff x="0" y="0"/>
              <a:chExt cx="3682024" cy="746746"/>
            </a:xfrm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B1FF7811-AB38-8F30-C322-38D9CDCBE710}"/>
                  </a:ext>
                </a:extLst>
              </p:cNvPr>
              <p:cNvSpPr/>
              <p:nvPr/>
            </p:nvSpPr>
            <p:spPr>
              <a:xfrm>
                <a:off x="0" y="0"/>
                <a:ext cx="3682024" cy="746746"/>
              </a:xfrm>
              <a:custGeom>
                <a:avLst/>
                <a:gdLst/>
                <a:ahLst/>
                <a:cxnLst/>
                <a:rect l="l" t="t" r="r" b="b"/>
                <a:pathLst>
                  <a:path w="3682024" h="746746">
                    <a:moveTo>
                      <a:pt x="0" y="0"/>
                    </a:moveTo>
                    <a:lnTo>
                      <a:pt x="3682024" y="0"/>
                    </a:lnTo>
                    <a:lnTo>
                      <a:pt x="3682024" y="746746"/>
                    </a:lnTo>
                    <a:lnTo>
                      <a:pt x="0" y="74674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/>
              <a:lstStyle/>
              <a:p>
                <a:pPr algn="just"/>
                <a:r>
                  <a:rPr lang="en-US" sz="2800" dirty="0">
                    <a:latin typeface="Bahnschrift SemiBold Condensed" panose="020B0502040204020203" pitchFamily="34" charset="0"/>
                  </a:rPr>
                  <a:t>Traditional canteen management systems rely on</a:t>
                </a:r>
              </a:p>
              <a:p>
                <a:pPr algn="just"/>
                <a:r>
                  <a:rPr lang="en-US" sz="2800" dirty="0">
                    <a:latin typeface="Bahnschrift SemiBold Condensed" panose="020B0502040204020203" pitchFamily="34" charset="0"/>
                  </a:rPr>
                  <a:t>manual operations, which leads to inefficiencies </a:t>
                </a:r>
              </a:p>
              <a:p>
                <a:pPr algn="just"/>
                <a:r>
                  <a:rPr lang="en-US" sz="2800" dirty="0">
                    <a:latin typeface="Bahnschrift SemiBold Condensed" panose="020B0502040204020203" pitchFamily="34" charset="0"/>
                  </a:rPr>
                  <a:t>like delayed order processing and billing errors.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D44314-953E-871A-116E-D62DB45526AC}"/>
                  </a:ext>
                </a:extLst>
              </p:cNvPr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6" name="Picture 15" descr="A hand holding money and another hand holding money&#10;&#10;AI-generated content may be incorrect.">
              <a:extLst>
                <a:ext uri="{FF2B5EF4-FFF2-40B4-BE49-F238E27FC236}">
                  <a16:creationId xmlns:a16="http://schemas.microsoft.com/office/drawing/2014/main" id="{2925A06D-2AFC-D21A-D36D-3FF4007A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451" y="1635024"/>
              <a:ext cx="3208320" cy="2154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399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40709-C218-44BF-1B58-5E8AD184EFCB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Staff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C02D0B-5BA9-CDF6-D559-764C4B0F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1345221"/>
            <a:ext cx="11189110" cy="52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A9C6-389D-5B61-7A6C-B168CAE3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9293290" cy="760445"/>
          </a:xfrm>
        </p:spPr>
        <p:txBody>
          <a:bodyPr/>
          <a:lstStyle/>
          <a:p>
            <a:r>
              <a:rPr lang="en-US" dirty="0">
                <a:latin typeface="Bahnschrift SemiBold Condensed" panose="020B0502040204020203" pitchFamily="34" charset="0"/>
              </a:rPr>
              <a:t>System Implementation &amp;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C42A-D481-272F-0241-58D45A9F29BB}"/>
              </a:ext>
            </a:extLst>
          </p:cNvPr>
          <p:cNvSpPr txBox="1"/>
          <p:nvPr/>
        </p:nvSpPr>
        <p:spPr>
          <a:xfrm>
            <a:off x="1828800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Admin Dashboard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F7C322-C906-5C4C-3E98-A7A7E2035DD2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2B3135-BA6D-4889-B385-BD502911F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01" y="1345221"/>
            <a:ext cx="11215869" cy="5512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D3814-3313-A280-C259-D631A3B13475}"/>
              </a:ext>
            </a:extLst>
          </p:cNvPr>
          <p:cNvSpPr txBox="1"/>
          <p:nvPr/>
        </p:nvSpPr>
        <p:spPr>
          <a:xfrm>
            <a:off x="4465191" y="760445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Time-Menu</a:t>
            </a:r>
          </a:p>
        </p:txBody>
      </p:sp>
    </p:spTree>
    <p:extLst>
      <p:ext uri="{BB962C8B-B14F-4D97-AF65-F5344CB8AC3E}">
        <p14:creationId xmlns:p14="http://schemas.microsoft.com/office/powerpoint/2010/main" val="405848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5101"/>
            <a:ext cx="7772400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Challenges &amp; 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635" y="1706035"/>
            <a:ext cx="9601200" cy="233229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Hardware Communication Issues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Power &amp; Wiring Constraints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Real-time Sync and Data Accuracy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44373-6FFF-FD52-F628-06AC284E33CB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E66FA7-0130-69F6-5947-4F4FC5181606}"/>
              </a:ext>
            </a:extLst>
          </p:cNvPr>
          <p:cNvSpPr txBox="1">
            <a:spLocks/>
          </p:cNvSpPr>
          <p:nvPr/>
        </p:nvSpPr>
        <p:spPr>
          <a:xfrm>
            <a:off x="1944547" y="765841"/>
            <a:ext cx="6261904" cy="743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Challenges </a:t>
            </a:r>
          </a:p>
        </p:txBody>
      </p:sp>
    </p:spTree>
    <p:extLst>
      <p:ext uri="{BB962C8B-B14F-4D97-AF65-F5344CB8AC3E}">
        <p14:creationId xmlns:p14="http://schemas.microsoft.com/office/powerpoint/2010/main" val="1671337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45101"/>
            <a:ext cx="7772400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Challenges &amp; Risk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635" y="1706035"/>
            <a:ext cx="10804968" cy="477578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Implemented retry and debounce logic on ESP32 reads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Separated power sources for stability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Introduced local logging in ESP32 as backup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Validated backend endpoints using mock data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Scheduled regular testing checkpoints to verify system integrity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SPI Based connection was more stable and reliable for communication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44373-6FFF-FD52-F628-06AC284E33CB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E66FA7-0130-69F6-5947-4F4FC5181606}"/>
              </a:ext>
            </a:extLst>
          </p:cNvPr>
          <p:cNvSpPr txBox="1">
            <a:spLocks/>
          </p:cNvSpPr>
          <p:nvPr/>
        </p:nvSpPr>
        <p:spPr>
          <a:xfrm>
            <a:off x="1944547" y="765841"/>
            <a:ext cx="6261904" cy="7434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ahnschrift SemiBold Condensed" panose="020B0502040204020203" pitchFamily="34" charset="0"/>
              </a:rPr>
              <a:t>Risk Mitigation Strategies </a:t>
            </a:r>
          </a:p>
        </p:txBody>
      </p:sp>
    </p:spTree>
    <p:extLst>
      <p:ext uri="{BB962C8B-B14F-4D97-AF65-F5344CB8AC3E}">
        <p14:creationId xmlns:p14="http://schemas.microsoft.com/office/powerpoint/2010/main" val="17982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8246962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Future Scope</a:t>
            </a:r>
            <a:br>
              <a:rPr lang="en-US" sz="6600" dirty="0">
                <a:latin typeface="Bahnschrift SemiBold Condensed" panose="020B0502040204020203" pitchFamily="34" charset="0"/>
              </a:rPr>
            </a:br>
            <a:endParaRPr lang="en-US" sz="66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13" y="1336876"/>
            <a:ext cx="9601200" cy="358140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Cloud-Based Deployment For Scalability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Extending NFC Applications Beyond Canteen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Enhancing Security With Biometric Verification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Leveraging AI &amp; Machine Learning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80B888-B3C6-C326-447A-C1873EFAD134}"/>
              </a:ext>
            </a:extLst>
          </p:cNvPr>
          <p:cNvSpPr/>
          <p:nvPr/>
        </p:nvSpPr>
        <p:spPr>
          <a:xfrm>
            <a:off x="699796" y="962606"/>
            <a:ext cx="1129004" cy="2332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6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EA77B4-E3FB-96D8-2477-181A1AC0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243" y="584200"/>
            <a:ext cx="5921478" cy="148590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Berlin Sans FB" panose="020E0602020502020306" pitchFamily="34" charset="0"/>
              </a:rPr>
              <a:t>Our Team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71EE8A-7DA5-DA6B-3BF6-4CEEC97DE2B5}"/>
              </a:ext>
            </a:extLst>
          </p:cNvPr>
          <p:cNvGrpSpPr/>
          <p:nvPr/>
        </p:nvGrpSpPr>
        <p:grpSpPr>
          <a:xfrm>
            <a:off x="1034506" y="2481808"/>
            <a:ext cx="11021071" cy="2719457"/>
            <a:chOff x="1034506" y="2481808"/>
            <a:chExt cx="11021071" cy="271945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A1763A0-E26E-66D4-69A5-D8FB2E185D93}"/>
                </a:ext>
              </a:extLst>
            </p:cNvPr>
            <p:cNvGrpSpPr/>
            <p:nvPr/>
          </p:nvGrpSpPr>
          <p:grpSpPr>
            <a:xfrm>
              <a:off x="1034506" y="2546554"/>
              <a:ext cx="8212733" cy="2654711"/>
              <a:chOff x="1034506" y="2546554"/>
              <a:chExt cx="8212733" cy="2654711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0A0B086-30F2-B4DE-989B-525E82079AF3}"/>
                  </a:ext>
                </a:extLst>
              </p:cNvPr>
              <p:cNvSpPr/>
              <p:nvPr/>
            </p:nvSpPr>
            <p:spPr>
              <a:xfrm>
                <a:off x="1034506" y="2576052"/>
                <a:ext cx="2625213" cy="262521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0BCBF33-2FFC-3EBD-C252-833F5D02536E}"/>
                  </a:ext>
                </a:extLst>
              </p:cNvPr>
              <p:cNvSpPr/>
              <p:nvPr/>
            </p:nvSpPr>
            <p:spPr>
              <a:xfrm>
                <a:off x="6622026" y="2546554"/>
                <a:ext cx="2625213" cy="262521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5A7D1C8-FBD9-E5E6-229A-D4D2993797FC}"/>
                  </a:ext>
                </a:extLst>
              </p:cNvPr>
              <p:cNvSpPr/>
              <p:nvPr/>
            </p:nvSpPr>
            <p:spPr>
              <a:xfrm>
                <a:off x="3813687" y="2576052"/>
                <a:ext cx="2625213" cy="262521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B60B75F-18ED-AE94-331C-9E540664A630}"/>
                </a:ext>
              </a:extLst>
            </p:cNvPr>
            <p:cNvSpPr/>
            <p:nvPr/>
          </p:nvSpPr>
          <p:spPr>
            <a:xfrm>
              <a:off x="9430364" y="2481808"/>
              <a:ext cx="2625213" cy="2660401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A17DE2-2294-757C-EB82-BCA95EAD4C1B}"/>
              </a:ext>
            </a:extLst>
          </p:cNvPr>
          <p:cNvGrpSpPr/>
          <p:nvPr/>
        </p:nvGrpSpPr>
        <p:grpSpPr>
          <a:xfrm>
            <a:off x="988360" y="2483878"/>
            <a:ext cx="11038060" cy="2689334"/>
            <a:chOff x="988360" y="2483878"/>
            <a:chExt cx="11038060" cy="2689334"/>
          </a:xfrm>
        </p:grpSpPr>
        <p:pic>
          <p:nvPicPr>
            <p:cNvPr id="6" name="Picture 5" descr="A person smiling for a selfie&#10;&#10;AI-generated content may be incorrect.">
              <a:extLst>
                <a:ext uri="{FF2B5EF4-FFF2-40B4-BE49-F238E27FC236}">
                  <a16:creationId xmlns:a16="http://schemas.microsoft.com/office/drawing/2014/main" id="{2E6F6839-AADD-D743-D7D5-72F6E2C54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207" y="2483878"/>
              <a:ext cx="2625213" cy="262521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DA3BE4CF-4CDB-B43C-90CC-29A22D666F6A}"/>
                </a:ext>
              </a:extLst>
            </p:cNvPr>
            <p:cNvSpPr/>
            <p:nvPr/>
          </p:nvSpPr>
          <p:spPr>
            <a:xfrm rot="72000">
              <a:off x="988360" y="2604102"/>
              <a:ext cx="2705810" cy="2569110"/>
            </a:xfrm>
            <a:custGeom>
              <a:avLst/>
              <a:gdLst/>
              <a:ahLst/>
              <a:cxnLst/>
              <a:rect l="l" t="t" r="r" b="b"/>
              <a:pathLst>
                <a:path w="6565692" h="6289657">
                  <a:moveTo>
                    <a:pt x="3217566" y="28386"/>
                  </a:moveTo>
                  <a:cubicBezTo>
                    <a:pt x="2100743" y="46784"/>
                    <a:pt x="1079129" y="661340"/>
                    <a:pt x="539564" y="1639348"/>
                  </a:cubicBezTo>
                  <a:cubicBezTo>
                    <a:pt x="0" y="2617357"/>
                    <a:pt x="24967" y="3809309"/>
                    <a:pt x="605014" y="4763865"/>
                  </a:cubicBezTo>
                  <a:cubicBezTo>
                    <a:pt x="1185060" y="5718421"/>
                    <a:pt x="2231513" y="6289657"/>
                    <a:pt x="3348126" y="6261271"/>
                  </a:cubicBezTo>
                  <a:cubicBezTo>
                    <a:pt x="4464948" y="6242873"/>
                    <a:pt x="5486562" y="5628318"/>
                    <a:pt x="6026127" y="4650309"/>
                  </a:cubicBezTo>
                  <a:cubicBezTo>
                    <a:pt x="6565692" y="3672301"/>
                    <a:pt x="6540724" y="2480348"/>
                    <a:pt x="5960678" y="1525792"/>
                  </a:cubicBezTo>
                  <a:cubicBezTo>
                    <a:pt x="5380632" y="571236"/>
                    <a:pt x="4334179" y="0"/>
                    <a:pt x="3217566" y="28386"/>
                  </a:cubicBezTo>
                  <a:close/>
                </a:path>
              </a:pathLst>
            </a:custGeom>
            <a:blipFill>
              <a:blip r:embed="rId3"/>
              <a:stretch>
                <a:fillRect l="-8821" t="-36617" r="-1234" b="-10766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417513-246B-19FF-9097-33EA160C49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08944" y="2623667"/>
              <a:ext cx="2625213" cy="2548100"/>
              <a:chOff x="-23042" y="66269"/>
              <a:chExt cx="6542159" cy="6349987"/>
            </a:xfrm>
          </p:grpSpPr>
          <p:sp>
            <p:nvSpPr>
              <p:cNvPr id="12" name="Freeform 3">
                <a:extLst>
                  <a:ext uri="{FF2B5EF4-FFF2-40B4-BE49-F238E27FC236}">
                    <a16:creationId xmlns:a16="http://schemas.microsoft.com/office/drawing/2014/main" id="{640619AA-24C8-8EEB-AA87-11758BDB4FF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223" t="-58211" r="223" b="-58211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4">
                <a:extLst>
                  <a:ext uri="{FF2B5EF4-FFF2-40B4-BE49-F238E27FC236}">
                    <a16:creationId xmlns:a16="http://schemas.microsoft.com/office/drawing/2014/main" id="{0D553734-D168-FF37-0F40-A8146622FDA3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3C03A9-234A-15E1-2AFC-B567B2DA6F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8485" y="2576052"/>
              <a:ext cx="2665999" cy="2587687"/>
              <a:chOff x="-23042" y="66269"/>
              <a:chExt cx="6542159" cy="6349987"/>
            </a:xfrm>
          </p:grpSpPr>
          <p:sp>
            <p:nvSpPr>
              <p:cNvPr id="15" name="Freeform 6">
                <a:extLst>
                  <a:ext uri="{FF2B5EF4-FFF2-40B4-BE49-F238E27FC236}">
                    <a16:creationId xmlns:a16="http://schemas.microsoft.com/office/drawing/2014/main" id="{AE8516EE-9237-3314-FB1C-A843E4B0FE35}"/>
                  </a:ext>
                </a:extLst>
              </p:cNvPr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223" t="-16665" r="223" b="-1666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DE09B855-1AC0-9DCB-C72F-1146A53AED15}"/>
                  </a:ext>
                </a:extLst>
              </p:cNvPr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AA284B-8FD8-DB55-4992-ADFA37809F43}"/>
              </a:ext>
            </a:extLst>
          </p:cNvPr>
          <p:cNvGrpSpPr/>
          <p:nvPr/>
        </p:nvGrpSpPr>
        <p:grpSpPr>
          <a:xfrm>
            <a:off x="1426016" y="5222829"/>
            <a:ext cx="10471016" cy="1518585"/>
            <a:chOff x="1426016" y="5222829"/>
            <a:chExt cx="10471016" cy="1518585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B42AAA6E-944D-EA57-2C42-C26F6CFA721A}"/>
                </a:ext>
              </a:extLst>
            </p:cNvPr>
            <p:cNvSpPr txBox="1">
              <a:spLocks/>
            </p:cNvSpPr>
            <p:nvPr/>
          </p:nvSpPr>
          <p:spPr>
            <a:xfrm>
              <a:off x="1426016" y="5255514"/>
              <a:ext cx="3311352" cy="14859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4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 err="1">
                  <a:latin typeface="Berlin Sans FB" panose="020E0602020502020306" pitchFamily="34" charset="0"/>
                </a:rPr>
                <a:t>Rozal</a:t>
              </a:r>
              <a:r>
                <a:rPr lang="en-US" sz="5400" dirty="0">
                  <a:latin typeface="Berlin Sans FB" panose="020E0602020502020306" pitchFamily="34" charset="0"/>
                </a:rPr>
                <a:t> </a:t>
              </a:r>
              <a:r>
                <a:rPr lang="en-US" sz="5400" dirty="0" err="1">
                  <a:latin typeface="Berlin Sans FB" panose="020E0602020502020306" pitchFamily="34" charset="0"/>
                </a:rPr>
                <a:t>Dahal</a:t>
              </a:r>
              <a:endParaRPr lang="en-US" sz="5400" dirty="0">
                <a:latin typeface="Berlin Sans FB" panose="020E0602020502020306" pitchFamily="34" charset="0"/>
              </a:endParaRPr>
            </a:p>
          </p:txBody>
        </p:sp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7369EEE4-6FD3-7104-2DEA-1A99D6ACD6CB}"/>
                </a:ext>
              </a:extLst>
            </p:cNvPr>
            <p:cNvSpPr txBox="1">
              <a:spLocks/>
            </p:cNvSpPr>
            <p:nvPr/>
          </p:nvSpPr>
          <p:spPr>
            <a:xfrm>
              <a:off x="9401207" y="5232193"/>
              <a:ext cx="2495825" cy="14859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4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latin typeface="Berlin Sans FB" panose="020E0602020502020306" pitchFamily="34" charset="0"/>
                </a:rPr>
                <a:t>Raj Gurung</a:t>
              </a:r>
            </a:p>
          </p:txBody>
        </p:sp>
        <p:sp>
          <p:nvSpPr>
            <p:cNvPr id="20" name="Title 3">
              <a:extLst>
                <a:ext uri="{FF2B5EF4-FFF2-40B4-BE49-F238E27FC236}">
                  <a16:creationId xmlns:a16="http://schemas.microsoft.com/office/drawing/2014/main" id="{A0CE8C85-0733-58D7-023F-DE743E3610BF}"/>
                </a:ext>
              </a:extLst>
            </p:cNvPr>
            <p:cNvSpPr txBox="1">
              <a:spLocks/>
            </p:cNvSpPr>
            <p:nvPr/>
          </p:nvSpPr>
          <p:spPr>
            <a:xfrm>
              <a:off x="6962850" y="5222829"/>
              <a:ext cx="2322872" cy="14859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4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latin typeface="Berlin Sans FB" panose="020E0602020502020306" pitchFamily="34" charset="0"/>
                </a:rPr>
                <a:t>Aman </a:t>
              </a:r>
              <a:r>
                <a:rPr lang="en-US" sz="5400" dirty="0" err="1">
                  <a:latin typeface="Berlin Sans FB" panose="020E0602020502020306" pitchFamily="34" charset="0"/>
                </a:rPr>
                <a:t>Paudel</a:t>
              </a:r>
              <a:endParaRPr lang="en-US" sz="5400" dirty="0">
                <a:latin typeface="Berlin Sans FB" panose="020E0602020502020306" pitchFamily="34" charset="0"/>
              </a:endParaRPr>
            </a:p>
          </p:txBody>
        </p:sp>
        <p:sp>
          <p:nvSpPr>
            <p:cNvPr id="21" name="Title 3">
              <a:extLst>
                <a:ext uri="{FF2B5EF4-FFF2-40B4-BE49-F238E27FC236}">
                  <a16:creationId xmlns:a16="http://schemas.microsoft.com/office/drawing/2014/main" id="{CF0CC95F-C0C7-02B5-DDA7-540C14F6A5C6}"/>
                </a:ext>
              </a:extLst>
            </p:cNvPr>
            <p:cNvSpPr txBox="1">
              <a:spLocks/>
            </p:cNvSpPr>
            <p:nvPr/>
          </p:nvSpPr>
          <p:spPr>
            <a:xfrm>
              <a:off x="3828011" y="5240833"/>
              <a:ext cx="4535977" cy="14859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89000"/>
                </a:lnSpc>
                <a:spcBef>
                  <a:spcPct val="0"/>
                </a:spcBef>
                <a:buNone/>
                <a:defRPr sz="4400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 err="1">
                  <a:latin typeface="Berlin Sans FB" panose="020E0602020502020306" pitchFamily="34" charset="0"/>
                </a:rPr>
                <a:t>Prajjwal</a:t>
              </a:r>
              <a:r>
                <a:rPr lang="en-US" sz="5400" dirty="0">
                  <a:latin typeface="Berlin Sans FB" panose="020E0602020502020306" pitchFamily="34" charset="0"/>
                </a:rPr>
                <a:t> Adhikari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77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2881D-6237-A369-E074-F876442E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765" y="2695454"/>
            <a:ext cx="7008470" cy="1467091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Berlin Sans FB" panose="020E06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40544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CC37-987C-81C8-F0DF-B4E4225D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6046238" cy="1133669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Problem Statements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BFCE-E7F2-EF2F-7701-0D245BF5A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45" y="2286000"/>
            <a:ext cx="9983755" cy="35814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Slow order processing and payment handling.</a:t>
            </a:r>
          </a:p>
          <a:p>
            <a:endParaRPr lang="en-US" sz="1050" dirty="0">
              <a:latin typeface="Bahnschrift SemiBold Condensed" panose="020B0502040204020203" pitchFamily="34" charset="0"/>
            </a:endParaRPr>
          </a:p>
          <a:p>
            <a:r>
              <a:rPr lang="en-US" sz="3200" dirty="0">
                <a:latin typeface="Bahnschrift SemiBold Condensed" panose="020B0502040204020203" pitchFamily="34" charset="0"/>
              </a:rPr>
              <a:t>Limited visibility into real-time sales and inventory data.</a:t>
            </a:r>
          </a:p>
          <a:p>
            <a:endParaRPr lang="en-US" sz="1050" dirty="0">
              <a:latin typeface="Bahnschrift SemiBold Condensed" panose="020B0502040204020203" pitchFamily="34" charset="0"/>
            </a:endParaRPr>
          </a:p>
          <a:p>
            <a:r>
              <a:rPr lang="en-US" sz="3200" dirty="0">
                <a:latin typeface="Bahnschrift SemiBold Condensed" panose="020B0502040204020203" pitchFamily="34" charset="0"/>
              </a:rPr>
              <a:t>Difficulty in accurately tracking and auditing financial transactions.</a:t>
            </a:r>
          </a:p>
        </p:txBody>
      </p:sp>
    </p:spTree>
    <p:extLst>
      <p:ext uri="{BB962C8B-B14F-4D97-AF65-F5344CB8AC3E}">
        <p14:creationId xmlns:p14="http://schemas.microsoft.com/office/powerpoint/2010/main" val="2546554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CC37-987C-81C8-F0DF-B4E4225D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5663683" cy="1133669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Project Objectives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BFCE-E7F2-EF2F-7701-0D245BF5A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61" y="2286000"/>
            <a:ext cx="10039739" cy="35814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Bahnschrift SemiBold Condensed" panose="020B0502040204020203" pitchFamily="34" charset="0"/>
              </a:rPr>
              <a:t>To design and implement a web-based interface for placing and managing orders.</a:t>
            </a:r>
          </a:p>
          <a:p>
            <a:pPr marL="0" indent="0">
              <a:buNone/>
            </a:pPr>
            <a:endParaRPr lang="en-US" sz="1050" dirty="0">
              <a:latin typeface="Bahnschrift SemiBold Condensed" panose="020B0502040204020203" pitchFamily="34" charset="0"/>
            </a:endParaRPr>
          </a:p>
          <a:p>
            <a:r>
              <a:rPr lang="en-US" sz="3200" dirty="0">
                <a:latin typeface="Bahnschrift SemiBold Condensed" panose="020B0502040204020203" pitchFamily="34" charset="0"/>
              </a:rPr>
              <a:t>To enable NFC-based payment processing linked to student ID cards.</a:t>
            </a:r>
          </a:p>
          <a:p>
            <a:endParaRPr lang="en-US" sz="1050" dirty="0">
              <a:latin typeface="Bahnschrift SemiBold Condensed" panose="020B0502040204020203" pitchFamily="34" charset="0"/>
            </a:endParaRPr>
          </a:p>
          <a:p>
            <a:r>
              <a:rPr lang="en-US" sz="3200" dirty="0">
                <a:latin typeface="Bahnschrift SemiBold Condensed" panose="020B0502040204020203" pitchFamily="34" charset="0"/>
              </a:rPr>
              <a:t>To develop a visual dashboard to monitor real-time sales and send automated email notifications to stakeholders.</a:t>
            </a:r>
          </a:p>
        </p:txBody>
      </p:sp>
    </p:spTree>
    <p:extLst>
      <p:ext uri="{BB962C8B-B14F-4D97-AF65-F5344CB8AC3E}">
        <p14:creationId xmlns:p14="http://schemas.microsoft.com/office/powerpoint/2010/main" val="2682735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1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49" y="37320"/>
            <a:ext cx="5243804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6" y="766139"/>
            <a:ext cx="9601200" cy="791043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sz="3600" dirty="0">
                <a:latin typeface="Bahnschrift SemiBold Condensed" panose="020B0502040204020203" pitchFamily="34" charset="0"/>
              </a:rPr>
              <a:t>Online Canteen Management System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9E1FF6D-42ED-4AF5-0FDC-9ABCF1C9C551}"/>
              </a:ext>
            </a:extLst>
          </p:cNvPr>
          <p:cNvSpPr/>
          <p:nvPr/>
        </p:nvSpPr>
        <p:spPr>
          <a:xfrm>
            <a:off x="928396" y="1334222"/>
            <a:ext cx="10930812" cy="2786365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Web-based e-menu for easy access to food options.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payment integration streamlining order processing.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notifications to kitchen staff for immediate order updates.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243219C1-9B53-46DF-CB80-B58C1F354730}"/>
              </a:ext>
            </a:extLst>
          </p:cNvPr>
          <p:cNvSpPr/>
          <p:nvPr/>
        </p:nvSpPr>
        <p:spPr>
          <a:xfrm>
            <a:off x="928396" y="4120588"/>
            <a:ext cx="10930812" cy="2737412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rgbClr val="DB677D"/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Limited scalability for large institutions.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Lacks parental notifications and multi-factor authentication for added security.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6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49" y="37320"/>
            <a:ext cx="5243804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6" y="766139"/>
            <a:ext cx="9601200" cy="79104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Bahnschrift SemiBold Condensed" panose="020B0502040204020203" pitchFamily="34" charset="0"/>
              </a:rPr>
              <a:t>2)  Cashless &amp; Online QR-Code-Based Canteen System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9E1FF6D-42ED-4AF5-0FDC-9ABCF1C9C551}"/>
              </a:ext>
            </a:extLst>
          </p:cNvPr>
          <p:cNvSpPr/>
          <p:nvPr/>
        </p:nvSpPr>
        <p:spPr>
          <a:xfrm>
            <a:off x="928396" y="1334222"/>
            <a:ext cx="10930812" cy="2786365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QR-code-based contactless ordering for a seamless user experience.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UPI and e-wallet payment options enhance convenience.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SMS notifications provide real-time order updates.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243219C1-9B53-46DF-CB80-B58C1F354730}"/>
              </a:ext>
            </a:extLst>
          </p:cNvPr>
          <p:cNvSpPr/>
          <p:nvPr/>
        </p:nvSpPr>
        <p:spPr>
          <a:xfrm>
            <a:off x="928396" y="4120588"/>
            <a:ext cx="10930812" cy="2737412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rgbClr val="DB677D"/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Relies heavily on QR-code technology, which can be unreliable if codes are damaged.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Scalability issues when handling high user volumes.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64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49" y="37320"/>
            <a:ext cx="5243804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6" y="766139"/>
            <a:ext cx="9601200" cy="79104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Bahnschrift SemiBold Condensed" panose="020B0502040204020203" pitchFamily="34" charset="0"/>
              </a:rPr>
              <a:t>3)  Cashless Canteen Management System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9E1FF6D-42ED-4AF5-0FDC-9ABCF1C9C551}"/>
              </a:ext>
            </a:extLst>
          </p:cNvPr>
          <p:cNvSpPr/>
          <p:nvPr/>
        </p:nvSpPr>
        <p:spPr>
          <a:xfrm>
            <a:off x="928396" y="1334222"/>
            <a:ext cx="10930812" cy="2786365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RFID-based cashless payments simplify transactions.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Encrypted payment processing ensures secure operations.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order display in the kitchen improves workflow efficiency.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243219C1-9B53-46DF-CB80-B58C1F354730}"/>
              </a:ext>
            </a:extLst>
          </p:cNvPr>
          <p:cNvSpPr/>
          <p:nvPr/>
        </p:nvSpPr>
        <p:spPr>
          <a:xfrm>
            <a:off x="928396" y="4120588"/>
            <a:ext cx="10930812" cy="2737412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rgbClr val="DB677D"/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Susceptible to operational issues from lost or damaged RFID cards.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Lacks multi-device support, parental notifications, and comprehensive reporting tools.</a:t>
            </a:r>
          </a:p>
          <a:p>
            <a:pPr algn="just"/>
            <a:endParaRPr lang="en-US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94B8-5F3E-910B-D51C-6CAD342BC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49" y="37320"/>
            <a:ext cx="5243804" cy="1124340"/>
          </a:xfrm>
        </p:spPr>
        <p:txBody>
          <a:bodyPr>
            <a:noAutofit/>
          </a:bodyPr>
          <a:lstStyle/>
          <a:p>
            <a:r>
              <a:rPr lang="en-US" sz="6600" dirty="0">
                <a:latin typeface="Bahnschrift SemiBold Condensed" panose="020B0502040204020203" pitchFamily="34" charset="0"/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DAB3-4B61-A4A2-FA16-46032FB6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96" y="766139"/>
            <a:ext cx="9601200" cy="79104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Bahnschrift SemiBold Condensed" panose="020B0502040204020203" pitchFamily="34" charset="0"/>
              </a:rPr>
              <a:t>4)  Comprehensive Web-Based Canteen Food Ordering System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99E1FF6D-42ED-4AF5-0FDC-9ABCF1C9C551}"/>
              </a:ext>
            </a:extLst>
          </p:cNvPr>
          <p:cNvSpPr/>
          <p:nvPr/>
        </p:nvSpPr>
        <p:spPr>
          <a:xfrm>
            <a:off x="928396" y="1334222"/>
            <a:ext cx="10930812" cy="2786365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Scalable web-based platform for managing high transaction volumes.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inventory updates streamline stock management.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Centralized admin dashboard for efficient monitoring and reporting.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endParaRPr lang="en-US" sz="2700" dirty="0"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243219C1-9B53-46DF-CB80-B58C1F354730}"/>
              </a:ext>
            </a:extLst>
          </p:cNvPr>
          <p:cNvSpPr/>
          <p:nvPr/>
        </p:nvSpPr>
        <p:spPr>
          <a:xfrm>
            <a:off x="928396" y="4120588"/>
            <a:ext cx="10930812" cy="2737412"/>
          </a:xfrm>
          <a:custGeom>
            <a:avLst/>
            <a:gdLst/>
            <a:ahLst/>
            <a:cxnLst/>
            <a:rect l="l" t="t" r="r" b="b"/>
            <a:pathLst>
              <a:path w="3682024" h="746746">
                <a:moveTo>
                  <a:pt x="0" y="0"/>
                </a:moveTo>
                <a:lnTo>
                  <a:pt x="3682024" y="0"/>
                </a:lnTo>
                <a:lnTo>
                  <a:pt x="3682024" y="746746"/>
                </a:lnTo>
                <a:lnTo>
                  <a:pt x="0" y="746746"/>
                </a:lnTo>
                <a:close/>
              </a:path>
            </a:pathLst>
          </a:custGeom>
          <a:solidFill>
            <a:srgbClr val="DB677D"/>
          </a:solidFill>
        </p:spPr>
        <p:txBody>
          <a:bodyPr/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Requires advanced infrastructure, which may not be feasible for smaller canteens.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r>
              <a:rPr lang="en-US" sz="2700" dirty="0">
                <a:latin typeface="Bahnschrift SemiBold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Lacks multi-factor authentication and does not provide parental notification features.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pitchFamily="2" charset="2"/>
              <a:buChar char="§"/>
              <a:tabLst>
                <a:tab pos="685800" algn="l"/>
              </a:tabLst>
            </a:pPr>
            <a:endParaRPr lang="en-US" sz="2700" dirty="0">
              <a:latin typeface="Bahnschrift SemiBold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2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{2626DD0D-A911-4E41-BB31-3F45F9DEAE6B}tf10001105</Template>
  <TotalTime>410</TotalTime>
  <Words>706</Words>
  <Application>Microsoft Office PowerPoint</Application>
  <PresentationFormat>Widescreen</PresentationFormat>
  <Paragraphs>157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Bahnschrift SemiBold Condensed</vt:lpstr>
      <vt:lpstr>Berlin Sans FB</vt:lpstr>
      <vt:lpstr>Franklin Gothic Book</vt:lpstr>
      <vt:lpstr>Times New Roman</vt:lpstr>
      <vt:lpstr>Wingdings</vt:lpstr>
      <vt:lpstr>Crop</vt:lpstr>
      <vt:lpstr>Smart Canteen Payment System</vt:lpstr>
      <vt:lpstr>Table of Contents</vt:lpstr>
      <vt:lpstr>Introduction</vt:lpstr>
      <vt:lpstr>Problem Statements</vt:lpstr>
      <vt:lpstr>Project Objectives</vt:lpstr>
      <vt:lpstr>Literature Review</vt:lpstr>
      <vt:lpstr>Literature Review</vt:lpstr>
      <vt:lpstr>Literature Review</vt:lpstr>
      <vt:lpstr>Literature Review</vt:lpstr>
      <vt:lpstr>Literature Review</vt:lpstr>
      <vt:lpstr>Methodology &amp; Design</vt:lpstr>
      <vt:lpstr>Methodology &amp; Design</vt:lpstr>
      <vt:lpstr>Methodology &amp; Design</vt:lpstr>
      <vt:lpstr>Methodology &amp; Design</vt:lpstr>
      <vt:lpstr>Methodology &amp; Design</vt:lpstr>
      <vt:lpstr>Methodology &amp; Design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System Implementation &amp; Features</vt:lpstr>
      <vt:lpstr>Challenges &amp; Risk Analysis</vt:lpstr>
      <vt:lpstr>Challenges &amp; Risk Analysis</vt:lpstr>
      <vt:lpstr>Future Scope </vt:lpstr>
      <vt:lpstr>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poudel</dc:creator>
  <cp:lastModifiedBy>aman poudel</cp:lastModifiedBy>
  <cp:revision>12</cp:revision>
  <dcterms:created xsi:type="dcterms:W3CDTF">2025-06-30T06:25:55Z</dcterms:created>
  <dcterms:modified xsi:type="dcterms:W3CDTF">2025-07-03T10:52:45Z</dcterms:modified>
</cp:coreProperties>
</file>